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73" r:id="rId6"/>
    <p:sldId id="260" r:id="rId7"/>
    <p:sldId id="274" r:id="rId8"/>
    <p:sldId id="265" r:id="rId9"/>
    <p:sldId id="263" r:id="rId10"/>
    <p:sldId id="266" r:id="rId11"/>
    <p:sldId id="267" r:id="rId12"/>
    <p:sldId id="271" r:id="rId13"/>
    <p:sldId id="264" r:id="rId14"/>
    <p:sldId id="276" r:id="rId15"/>
    <p:sldId id="272" r:id="rId16"/>
    <p:sldId id="270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7" autoAdjust="0"/>
  </p:normalViewPr>
  <p:slideViewPr>
    <p:cSldViewPr snapToObjects="1">
      <p:cViewPr>
        <p:scale>
          <a:sx n="100" d="100"/>
          <a:sy n="100" d="100"/>
        </p:scale>
        <p:origin x="-22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9089086399947"/>
          <c:y val="9.2052372945509775E-2"/>
          <c:w val="0.80521460725945182"/>
          <c:h val="0.8027954525540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2DA2BF"/>
                </a:gs>
                <a:gs pos="50000">
                  <a:sysClr val="window" lastClr="FFFFFF">
                    <a:lumMod val="95000"/>
                  </a:sysClr>
                </a:gs>
                <a:gs pos="100000">
                  <a:srgbClr val="39639D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-7.23566327388125E-3"/>
                  <c:y val="2.7939689869442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827959286575E-3"/>
                  <c:y val="1.11758759477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139796432875E-3"/>
                  <c:y val="2.7939689869442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82795928657552E-3"/>
                  <c:y val="2.7939689869442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6827959286575E-3"/>
                  <c:y val="5.5877179763304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7222823195083585E-3"/>
                  <c:y val="7.3623931516141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8640384986463484E-3"/>
                  <c:y val="1.525386729075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129928583433643E-2"/>
                  <c:y val="2.7939689869442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024307840439276E-2"/>
                  <c:y val="8.381906960832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6827959286573941E-3"/>
                  <c:y val="5.587937973888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Myriad Pro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2010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4418</c:v>
                </c:pt>
                <c:pt idx="1">
                  <c:v>7838</c:v>
                </c:pt>
                <c:pt idx="2">
                  <c:v>10802</c:v>
                </c:pt>
                <c:pt idx="3">
                  <c:v>16671</c:v>
                </c:pt>
                <c:pt idx="4">
                  <c:v>20816</c:v>
                </c:pt>
                <c:pt idx="5">
                  <c:v>23216</c:v>
                </c:pt>
                <c:pt idx="6" formatCode="General">
                  <c:v>25308</c:v>
                </c:pt>
                <c:pt idx="7">
                  <c:v>27982</c:v>
                </c:pt>
                <c:pt idx="8">
                  <c:v>31157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56"/>
        <c:axId val="115276032"/>
        <c:axId val="115605504"/>
      </c:barChart>
      <c:catAx>
        <c:axId val="11527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Myriad Pro" pitchFamily="34" charset="0"/>
                <a:cs typeface="Arial" pitchFamily="34" charset="0"/>
              </a:defRPr>
            </a:pPr>
            <a:endParaRPr lang="ru-RU"/>
          </a:p>
        </c:txPr>
        <c:crossAx val="115605504"/>
        <c:crosses val="autoZero"/>
        <c:auto val="1"/>
        <c:lblAlgn val="ctr"/>
        <c:lblOffset val="100"/>
        <c:noMultiLvlLbl val="0"/>
      </c:catAx>
      <c:valAx>
        <c:axId val="1156055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Myriad Pro" pitchFamily="34" charset="0"/>
                <a:cs typeface="Arial" pitchFamily="34" charset="0"/>
              </a:defRPr>
            </a:pPr>
            <a:endParaRPr lang="ru-RU"/>
          </a:p>
        </c:txPr>
        <c:crossAx val="115276032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rgbClr val="4F81BD">
            <a:lumMod val="20000"/>
            <a:lumOff val="80000"/>
          </a:srgbClr>
        </a:gs>
        <a:gs pos="100000">
          <a:sysClr val="window" lastClr="FFFFFF">
            <a:lumMod val="95000"/>
          </a:sysClr>
        </a:gs>
      </a:gsLst>
      <a:lin ang="16200000" scaled="1"/>
      <a:tileRect/>
    </a:gra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96A13-1E5F-4A09-8C1F-64DAE2AF84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7DC975-349B-4971-A4EE-96B87A3E818A}" type="pres">
      <dgm:prSet presAssocID="{99A96A13-1E5F-4A09-8C1F-64DAE2AF84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BC92E36-38FB-428E-80F5-B337EF6D4FB5}" type="presOf" srcId="{99A96A13-1E5F-4A09-8C1F-64DAE2AF840B}" destId="{647DC975-349B-4971-A4EE-96B87A3E818A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A3DD-C120-4917-9CF8-4E9C2DBCE2E8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692D4-E561-43E0-91D5-78124F5C8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8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20CD-57EB-42FE-B83C-DBA4C389A3F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8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133828-197E-4082-81D1-F7F4DB6BB7A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407DAD-A2CE-4D46-941B-4FFC3EDD4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black"/>
                </a:solidFill>
              </a:rPr>
              <a:pPr/>
              <a:t>25.12.2019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black"/>
                </a:solidFill>
              </a:rPr>
              <a:pPr/>
              <a:t>25.12.2019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2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453668284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2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09313410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2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416534258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2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86932448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2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56136179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2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79250386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2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806365270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2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52279186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black"/>
                </a:solidFill>
              </a:rPr>
              <a:pPr/>
              <a:t>25.12.2019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2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71891750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9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4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409530440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4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575402141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4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644194455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1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720038459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6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5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325035918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6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5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6094190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4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3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632173901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60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468602958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60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81315411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white"/>
                </a:solidFill>
              </a:rPr>
              <a:pPr/>
              <a:t>25.12.2019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500522562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61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61009777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61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081750410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80116721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5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746900833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9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5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40686374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white"/>
                </a:solidFill>
              </a:rPr>
              <a:pPr/>
              <a:t>25.12.2019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black"/>
                </a:solidFill>
              </a:rPr>
              <a:pPr/>
              <a:t>25.12.2019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white"/>
                </a:solidFill>
              </a:rPr>
              <a:pPr/>
              <a:t>25.12.2019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black"/>
                </a:solidFill>
              </a:rPr>
              <a:pPr/>
              <a:t>25.12.2019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FC133828-197E-4082-81D1-F7F4DB6BB7A4}" type="datetimeFigureOut">
              <a:rPr lang="ru-RU" smtClean="0">
                <a:solidFill>
                  <a:prstClr val="black"/>
                </a:solidFill>
              </a:rPr>
              <a:pPr/>
              <a:t>25.12.2019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133828-197E-4082-81D1-F7F4DB6BB7A4}" type="datetimeFigureOut">
              <a:rPr lang="ru-RU" smtClean="0">
                <a:solidFill>
                  <a:prstClr val="white"/>
                </a:solidFill>
              </a:rPr>
              <a:pPr/>
              <a:t>25.12.2019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DA2BF">
                <a:alpha val="3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39639D">
                <a:lumMod val="60000"/>
                <a:lumOff val="40000"/>
                <a:alpha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125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25"/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1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12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14" r:id="rId12"/>
    <p:sldLayoutId id="2147483715" r:id="rId13"/>
    <p:sldLayoutId id="2147483716" r:id="rId14"/>
    <p:sldLayoutId id="2147483672" r:id="rId15"/>
    <p:sldLayoutId id="2147483673" r:id="rId16"/>
    <p:sldLayoutId id="2147483674" r:id="rId17"/>
    <p:sldLayoutId id="2147483687" r:id="rId18"/>
    <p:sldLayoutId id="2147483688" r:id="rId19"/>
    <p:sldLayoutId id="2147483689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48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1.jpeg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image" Target="../media/image73.emf"/><Relationship Id="rId4" Type="http://schemas.openxmlformats.org/officeDocument/2006/relationships/oleObject" Target="../embeddings/_____Microsoft_Excel_97-2003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9" Type="http://schemas.openxmlformats.org/officeDocument/2006/relationships/image" Target="../media/image39.png"/><Relationship Id="rId3" Type="http://schemas.openxmlformats.org/officeDocument/2006/relationships/diagramData" Target="../diagrams/data1.xml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.jpeg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41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microsoft.com/office/2007/relationships/hdphoto" Target="../media/hdphoto1.wdp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32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microsoft.com/office/2007/relationships/hdphoto" Target="../media/hdphoto2.wdp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t="17476" r="33882" b="5627"/>
          <a:stretch/>
        </p:blipFill>
        <p:spPr bwMode="auto">
          <a:xfrm>
            <a:off x="267548" y="699542"/>
            <a:ext cx="3108931" cy="396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529" y="114214"/>
            <a:ext cx="7965884" cy="3693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ts val="600"/>
              </a:spcAft>
              <a:defRPr b="1">
                <a:solidFill>
                  <a:prstClr val="black"/>
                </a:solidFill>
              </a:defRPr>
            </a:lvl1pPr>
          </a:lstStyle>
          <a:p>
            <a:pPr defTabSz="914125"/>
            <a:r>
              <a:rPr lang="ru-RU" dirty="0">
                <a:solidFill>
                  <a:prstClr val="white"/>
                </a:solidFill>
              </a:rPr>
              <a:t>Национальный проект </a:t>
            </a:r>
            <a:r>
              <a:rPr lang="ru-RU" dirty="0" smtClean="0">
                <a:solidFill>
                  <a:prstClr val="white"/>
                </a:solidFill>
              </a:rPr>
              <a:t>«Демография»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7027" y="636534"/>
            <a:ext cx="5781477" cy="205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5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Указ</a:t>
            </a:r>
            <a:r>
              <a:rPr lang="ru-RU" sz="1400" b="1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президента РФ от 7 мая 2018г.№ 204 </a:t>
            </a:r>
            <a:endParaRPr lang="ru-RU" sz="1400" b="1" dirty="0" smtClean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  <a:p>
            <a:pPr algn="ctr" defTabSz="914125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О национальных целях и стратегических задачах развития Российской Федерации на период до 2024 года»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algn="ctr" defTabSz="914125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              </a:t>
            </a:r>
            <a:r>
              <a:rPr lang="ru-RU" sz="1400" b="1" dirty="0">
                <a:solidFill>
                  <a:srgbClr val="C00000"/>
                </a:solidFill>
                <a:latin typeface="Myriad Pro" pitchFamily="34" charset="0"/>
                <a:ea typeface="Times New Roman"/>
                <a:cs typeface="Times New Roman"/>
              </a:rPr>
              <a:t>Национальный проект «Демография»</a:t>
            </a:r>
            <a:endParaRPr lang="ru-RU" sz="1200" dirty="0">
              <a:solidFill>
                <a:srgbClr val="C00000"/>
              </a:solidFill>
              <a:latin typeface="Myriad Pro" pitchFamily="34" charset="0"/>
              <a:ea typeface="Calibri"/>
              <a:cs typeface="Times New Roman"/>
            </a:endParaRPr>
          </a:p>
          <a:p>
            <a:pPr algn="ctr" defTabSz="914125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 утвержден  президиумом Совета при Президенте Российской Федерации  по стратегическому развитию и национальным проектам ( протокол № 3 от 10</a:t>
            </a:r>
            <a:r>
              <a:rPr lang="en-US" sz="14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сентября 2018г.)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8632" y="2816882"/>
            <a:ext cx="5605801" cy="21544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defTabSz="914125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Структура национального проекта «Демография»:</a:t>
            </a:r>
            <a:endParaRPr lang="ru-RU" sz="14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 «Финансовая поддержка семей при рождении детей»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 «Содействие занятости женщин» </a:t>
            </a:r>
            <a:endParaRPr lang="en-US" sz="1100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«Старшее поколение»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«Укрепление общественного здоровья» 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</a:t>
            </a: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Calibri"/>
                <a:cs typeface="Times New Roman"/>
              </a:rPr>
              <a:t>"Спорт - норма жизни"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</p:txBody>
      </p:sp>
      <p:pic>
        <p:nvPicPr>
          <p:cNvPr id="8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38014" y="72872"/>
            <a:ext cx="743577" cy="714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42377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3230" y="4736230"/>
            <a:ext cx="556571" cy="307775"/>
          </a:xfr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2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17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110" y="4784260"/>
            <a:ext cx="561975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charset="0"/>
              </a:rPr>
              <a:t>11</a:t>
            </a:r>
            <a:endParaRPr lang="ru-RU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88"/>
            <a:ext cx="3462542" cy="498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12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15610" r="31349" b="6476"/>
          <a:stretch/>
        </p:blipFill>
        <p:spPr bwMode="auto">
          <a:xfrm>
            <a:off x="4458750" y="195486"/>
            <a:ext cx="3857668" cy="485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42377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5" y="59162"/>
            <a:ext cx="653682" cy="55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110" y="4784260"/>
            <a:ext cx="561975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charset="0"/>
              </a:rPr>
              <a:t>12</a:t>
            </a:r>
            <a:endParaRPr lang="ru-RU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8194" name="Picture 2" descr="http://president.tatar.ru/file/portal_slide/ru_9492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6" y="1059582"/>
            <a:ext cx="4176464" cy="2783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54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588" y="123478"/>
            <a:ext cx="8172908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algn="ctr" defTabSz="914125" fontAlgn="base">
              <a:spcBef>
                <a:spcPct val="0"/>
              </a:spcBef>
            </a:pP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4894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defTabSz="914125" fontAlgn="base">
              <a:spcBef>
                <a:spcPct val="0"/>
              </a:spcBef>
            </a:pPr>
            <a:r>
              <a:rPr lang="ru-RU" sz="1400" b="1" dirty="0">
                <a:solidFill>
                  <a:prstClr val="white"/>
                </a:solidFill>
              </a:rPr>
              <a:t>Основные  </a:t>
            </a:r>
            <a:r>
              <a:rPr lang="ru-RU" sz="1400" b="1" dirty="0" smtClean="0">
                <a:solidFill>
                  <a:prstClr val="white"/>
                </a:solidFill>
              </a:rPr>
              <a:t>мероприятия  </a:t>
            </a:r>
            <a:r>
              <a:rPr lang="ru-RU" sz="1400" b="1" dirty="0">
                <a:solidFill>
                  <a:prstClr val="white"/>
                </a:solidFill>
              </a:rPr>
              <a:t>Регионального </a:t>
            </a:r>
            <a:r>
              <a:rPr lang="ru-RU" sz="1400" b="1" dirty="0" smtClean="0">
                <a:solidFill>
                  <a:prstClr val="white"/>
                </a:solidFill>
              </a:rPr>
              <a:t> Отделения  </a:t>
            </a:r>
            <a:r>
              <a:rPr lang="ru-RU" sz="1400" b="1" dirty="0">
                <a:solidFill>
                  <a:prstClr val="white"/>
                </a:solidFill>
              </a:rPr>
              <a:t>Союза пенсионеров России  по Республике Татарстан  в 2020 году, посвященные </a:t>
            </a:r>
            <a:r>
              <a:rPr lang="ru-RU" sz="1400" b="1" dirty="0" smtClean="0">
                <a:solidFill>
                  <a:prstClr val="white"/>
                </a:solidFill>
              </a:rPr>
              <a:t>100-летию </a:t>
            </a:r>
            <a:r>
              <a:rPr lang="ru-RU" sz="1400" b="1" dirty="0">
                <a:solidFill>
                  <a:prstClr val="white"/>
                </a:solidFill>
              </a:rPr>
              <a:t>ТАССР и 75-й годовщине Победы в Великой Отечественной войне  1941-1945 </a:t>
            </a:r>
            <a:r>
              <a:rPr lang="ru-RU" sz="1400" b="1" dirty="0" err="1">
                <a:solidFill>
                  <a:prstClr val="white"/>
                </a:solidFill>
              </a:rPr>
              <a:t>г.г</a:t>
            </a:r>
            <a:r>
              <a:rPr lang="ru-RU" sz="1400" b="1" dirty="0">
                <a:solidFill>
                  <a:prstClr val="white"/>
                </a:solidFill>
              </a:rPr>
              <a:t>.: </a:t>
            </a:r>
          </a:p>
        </p:txBody>
      </p:sp>
      <p:pic>
        <p:nvPicPr>
          <p:cNvPr id="6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95937" y="142172"/>
            <a:ext cx="648073" cy="557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6" y="154617"/>
            <a:ext cx="696592" cy="53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12"/>
          <p:cNvSpPr>
            <a:spLocks noChangeArrowheads="1"/>
          </p:cNvSpPr>
          <p:nvPr/>
        </p:nvSpPr>
        <p:spPr bwMode="auto">
          <a:xfrm>
            <a:off x="672017" y="1005889"/>
            <a:ext cx="286041" cy="297140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3587" y="923625"/>
            <a:ext cx="7812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0" algn="just" defTabSz="914125"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росветительский проект «100 лет </a:t>
            </a: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ТАССР: история </a:t>
            </a:r>
            <a:r>
              <a:rPr lang="ru-RU" sz="1400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государственности Республики </a:t>
            </a: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Татарстан; современный Татарстан,  культурное  наследие  татарского народа»;</a:t>
            </a:r>
          </a:p>
        </p:txBody>
      </p:sp>
      <p:sp>
        <p:nvSpPr>
          <p:cNvPr id="15" name="Скругленный прямоугольник 12"/>
          <p:cNvSpPr>
            <a:spLocks noChangeArrowheads="1"/>
          </p:cNvSpPr>
          <p:nvPr/>
        </p:nvSpPr>
        <p:spPr bwMode="auto">
          <a:xfrm>
            <a:off x="672017" y="1385295"/>
            <a:ext cx="299216" cy="297197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588" y="1405493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Республиканский  конкурс «Социальный портрет пожилого человека Татарстана»;</a:t>
            </a:r>
          </a:p>
        </p:txBody>
      </p:sp>
      <p:sp>
        <p:nvSpPr>
          <p:cNvPr id="17" name="Скругленный прямоугольник 12"/>
          <p:cNvSpPr>
            <a:spLocks noChangeArrowheads="1"/>
          </p:cNvSpPr>
          <p:nvPr/>
        </p:nvSpPr>
        <p:spPr bwMode="auto">
          <a:xfrm>
            <a:off x="672016" y="1787725"/>
            <a:ext cx="301312" cy="279973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3588" y="170765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Республиканский конкурс </a:t>
            </a:r>
            <a:r>
              <a:rPr lang="ru-RU" sz="1400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компьютерному многоборью  среди пенсионеров «Компьютер </a:t>
            </a:r>
            <a:r>
              <a:rPr lang="en-US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Land</a:t>
            </a: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:Третий возраст» - 2020;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9329" y="2139706"/>
            <a:ext cx="7621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X</a:t>
            </a: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 республиканский  темпо-турнир  по шахматам и шашкам  среди граждан старшего возраста ; </a:t>
            </a:r>
          </a:p>
        </p:txBody>
      </p:sp>
      <p:sp>
        <p:nvSpPr>
          <p:cNvPr id="20" name="Скругленный прямоугольник 12"/>
          <p:cNvSpPr>
            <a:spLocks noChangeArrowheads="1"/>
          </p:cNvSpPr>
          <p:nvPr/>
        </p:nvSpPr>
        <p:spPr bwMode="auto">
          <a:xfrm>
            <a:off x="672017" y="2139703"/>
            <a:ext cx="299216" cy="288032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21" name="Скругленный прямоугольник 12"/>
          <p:cNvSpPr>
            <a:spLocks noChangeArrowheads="1"/>
          </p:cNvSpPr>
          <p:nvPr/>
        </p:nvSpPr>
        <p:spPr bwMode="auto">
          <a:xfrm>
            <a:off x="672016" y="2499742"/>
            <a:ext cx="301312" cy="288032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22" name="Скругленный прямоугольник 12"/>
          <p:cNvSpPr>
            <a:spLocks noChangeArrowheads="1"/>
          </p:cNvSpPr>
          <p:nvPr/>
        </p:nvSpPr>
        <p:spPr bwMode="auto">
          <a:xfrm>
            <a:off x="662337" y="2859784"/>
            <a:ext cx="309264" cy="288032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0856" y="2499747"/>
            <a:ext cx="7693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X</a:t>
            </a: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 республиканская Спартакиада пенсионеров «Третий возраст»;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7586" y="2859787"/>
            <a:ext cx="7560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Республиканская оздоровительная акция  «10 000 шагов  к  здоровой жизни»;</a:t>
            </a:r>
          </a:p>
        </p:txBody>
      </p:sp>
      <p:sp>
        <p:nvSpPr>
          <p:cNvPr id="25" name="Скругленный прямоугольник 12"/>
          <p:cNvSpPr>
            <a:spLocks noChangeArrowheads="1"/>
          </p:cNvSpPr>
          <p:nvPr/>
        </p:nvSpPr>
        <p:spPr bwMode="auto">
          <a:xfrm>
            <a:off x="672016" y="3223460"/>
            <a:ext cx="301312" cy="301494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1625" y="3247960"/>
            <a:ext cx="7812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IV</a:t>
            </a: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 Республиканские соревнования по плаванию среди  граждан старшего возраста;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3154" y="3579866"/>
            <a:ext cx="3594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Республиканский конкурс «Поединок хоров»;</a:t>
            </a:r>
          </a:p>
        </p:txBody>
      </p:sp>
      <p:sp>
        <p:nvSpPr>
          <p:cNvPr id="30" name="Скругленный прямоугольник 12"/>
          <p:cNvSpPr>
            <a:spLocks noChangeArrowheads="1"/>
          </p:cNvSpPr>
          <p:nvPr/>
        </p:nvSpPr>
        <p:spPr bwMode="auto">
          <a:xfrm>
            <a:off x="664065" y="3609018"/>
            <a:ext cx="309264" cy="279973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5" y="3950940"/>
            <a:ext cx="7621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Республиканские соревнования  по настольному теннису среди граждан старшего возраста; </a:t>
            </a:r>
          </a:p>
        </p:txBody>
      </p:sp>
      <p:sp>
        <p:nvSpPr>
          <p:cNvPr id="32" name="Скругленный прямоугольник 12"/>
          <p:cNvSpPr>
            <a:spLocks noChangeArrowheads="1"/>
          </p:cNvSpPr>
          <p:nvPr/>
        </p:nvSpPr>
        <p:spPr bwMode="auto">
          <a:xfrm>
            <a:off x="664065" y="3947966"/>
            <a:ext cx="309264" cy="279973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12"/>
          <p:cNvSpPr>
            <a:spLocks noChangeArrowheads="1"/>
          </p:cNvSpPr>
          <p:nvPr/>
        </p:nvSpPr>
        <p:spPr bwMode="auto">
          <a:xfrm>
            <a:off x="662337" y="4299947"/>
            <a:ext cx="309264" cy="279973"/>
          </a:xfrm>
          <a:prstGeom prst="roundRect">
            <a:avLst>
              <a:gd name="adj" fmla="val 16667"/>
            </a:avLst>
          </a:prstGeom>
          <a:solidFill>
            <a:srgbClr val="31B6FD">
              <a:alpha val="63000"/>
            </a:srgb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0" tIns="45716" rIns="91430" bIns="45716"/>
          <a:lstStyle/>
          <a:p>
            <a:pPr algn="ctr"/>
            <a:endParaRPr lang="ru-RU" altLang="en-US" sz="2800" kern="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27585" y="4280202"/>
            <a:ext cx="7884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algn="just" defTabSz="914125"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Культурно-просветительские экскурсии по историко-культурным объектам  Республики Татарстан.</a:t>
            </a:r>
          </a:p>
        </p:txBody>
      </p:sp>
      <p:sp>
        <p:nvSpPr>
          <p:cNvPr id="3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110" y="4784260"/>
            <a:ext cx="561975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charset="0"/>
              </a:rPr>
              <a:t>13</a:t>
            </a:r>
            <a:endParaRPr lang="ru-RU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99" y="2477176"/>
            <a:ext cx="1870897" cy="1248685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4584D3">
                  <a:lumMod val="20000"/>
                  <a:lumOff val="80000"/>
                </a:srgbClr>
              </a:gs>
              <a:gs pos="76000">
                <a:srgbClr val="31B6FD">
                  <a:tint val="60000"/>
                  <a:satMod val="120000"/>
                </a:srgbClr>
              </a:gs>
            </a:gsLst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26513" y="98728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7976" y="135661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6928" y="17523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6565" y="21089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4197" y="24724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7976" y="283248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6565" y="31925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6565" y="35618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6565" y="391260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6565" y="42726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</a:rPr>
              <a:t>ü</a:t>
            </a:r>
            <a:endParaRPr lang="ru-RU" sz="1000" dirty="0">
              <a:solidFill>
                <a:schemeClr val="bg1"/>
              </a:solidFill>
              <a:latin typeface="MS Shell Dlg 2"/>
            </a:endParaRPr>
          </a:p>
        </p:txBody>
      </p:sp>
    </p:spTree>
    <p:extLst>
      <p:ext uri="{BB962C8B-B14F-4D97-AF65-F5344CB8AC3E}">
        <p14:creationId xmlns:p14="http://schemas.microsoft.com/office/powerpoint/2010/main" val="2372216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110" y="4784260"/>
            <a:ext cx="561975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charset="0"/>
              </a:rPr>
              <a:t>14</a:t>
            </a:r>
            <a:endParaRPr lang="ru-RU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4" y="593687"/>
            <a:ext cx="2313532" cy="154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517" y="123478"/>
            <a:ext cx="8712969" cy="3693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marL="715963" defTabSz="914125" fontAlgn="base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</a:rPr>
              <a:t>Фотогалерея СПР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8" y="2249795"/>
            <a:ext cx="2334633" cy="15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593687"/>
            <a:ext cx="2069440" cy="154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17" y="2249795"/>
            <a:ext cx="2088313" cy="15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10" y="599811"/>
            <a:ext cx="2308716" cy="153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1" y="2216360"/>
            <a:ext cx="2273401" cy="15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1" y="3876828"/>
            <a:ext cx="1151099" cy="7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7" y="1969637"/>
            <a:ext cx="1870839" cy="125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7" y="3337789"/>
            <a:ext cx="1870839" cy="125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/>
          <a:stretch/>
        </p:blipFill>
        <p:spPr bwMode="auto">
          <a:xfrm>
            <a:off x="1849720" y="3867899"/>
            <a:ext cx="1282121" cy="76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"/>
          <a:stretch/>
        </p:blipFill>
        <p:spPr bwMode="auto">
          <a:xfrm>
            <a:off x="5263235" y="3867899"/>
            <a:ext cx="1794558" cy="108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2"/>
          <a:stretch/>
        </p:blipFill>
        <p:spPr bwMode="auto">
          <a:xfrm>
            <a:off x="3203850" y="3861082"/>
            <a:ext cx="1979266" cy="109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46" y="627539"/>
            <a:ext cx="1886057" cy="125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95937" y="75266"/>
            <a:ext cx="648073" cy="557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58" y="38980"/>
            <a:ext cx="696592" cy="53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84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589" y="142195"/>
            <a:ext cx="8145905" cy="5847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defTabSz="914125" fontAlgn="base">
              <a:spcBef>
                <a:spcPct val="0"/>
              </a:spcBef>
            </a:pPr>
            <a:r>
              <a:rPr lang="ru-RU" sz="1600" b="1" dirty="0">
                <a:solidFill>
                  <a:prstClr val="white"/>
                </a:solidFill>
              </a:rPr>
              <a:t>Динамика численности людей пожилого возраста, прошедших </a:t>
            </a:r>
            <a:endParaRPr lang="ru-RU" sz="1600" b="1" dirty="0" smtClean="0">
              <a:solidFill>
                <a:prstClr val="white"/>
              </a:solidFill>
            </a:endParaRPr>
          </a:p>
          <a:p>
            <a:pPr defTabSz="914125" fontAlgn="base">
              <a:spcBef>
                <a:spcPct val="0"/>
              </a:spcBef>
            </a:pPr>
            <a:r>
              <a:rPr lang="ru-RU" sz="1600" b="1" dirty="0" smtClean="0">
                <a:solidFill>
                  <a:prstClr val="white"/>
                </a:solidFill>
              </a:rPr>
              <a:t>обучение </a:t>
            </a:r>
            <a:r>
              <a:rPr lang="ru-RU" sz="1600" b="1" dirty="0">
                <a:solidFill>
                  <a:prstClr val="white"/>
                </a:solidFill>
              </a:rPr>
              <a:t>по программе «Основы компьютерной грамотности»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809903"/>
            <a:ext cx="3456384" cy="376271"/>
          </a:xfrm>
          <a:prstGeom prst="round2Diag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Myriad Pro" pitchFamily="34" charset="0"/>
                <a:ea typeface="Calibri"/>
                <a:cs typeface="Arial" pitchFamily="34" charset="0"/>
              </a:rPr>
              <a:t>Начало реализации проекта: 2007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279634"/>
            <a:ext cx="7137793" cy="437023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541338" indent="-541338" defTabSz="914187"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Цель:  </a:t>
            </a:r>
            <a:r>
              <a:rPr lang="ru-RU" sz="1400" b="1" dirty="0">
                <a:solidFill>
                  <a:prstClr val="black"/>
                </a:solidFill>
                <a:latin typeface="Myriad Pro" pitchFamily="34" charset="0"/>
                <a:cs typeface="Arial" pitchFamily="34" charset="0"/>
              </a:rPr>
              <a:t>сокращение социального и информационного неравенства среди людей пожилого возраста</a:t>
            </a:r>
          </a:p>
        </p:txBody>
      </p:sp>
      <p:pic>
        <p:nvPicPr>
          <p:cNvPr id="8" name="Рисунок 7" descr="C:\Users\1213\AppData\Local\Temp\notesE1EF34\~888946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"/>
          <a:stretch/>
        </p:blipFill>
        <p:spPr bwMode="auto">
          <a:xfrm>
            <a:off x="6876256" y="778520"/>
            <a:ext cx="1181426" cy="67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282144"/>
              </p:ext>
            </p:extLst>
          </p:nvPr>
        </p:nvGraphicFramePr>
        <p:xfrm>
          <a:off x="336550" y="1581150"/>
          <a:ext cx="7932738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Лист" r:id="rId4" imgW="6591244" imgH="3638520" progId="Excel.Sheet.8">
                  <p:embed/>
                </p:oleObj>
              </mc:Choice>
              <mc:Fallback>
                <p:oleObj name="Лист" r:id="rId4" imgW="6591244" imgH="3638520" progId="Excel.Sheet.8">
                  <p:embed/>
                  <p:pic>
                    <p:nvPicPr>
                      <p:cNvPr id="0" name="Объект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581150"/>
                        <a:ext cx="7932738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95937" y="75266"/>
            <a:ext cx="648073" cy="557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6" descr="http://www.spr35.ru/wp-content/uploads/2016/06/VI_chemp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82" y="977509"/>
            <a:ext cx="1529295" cy="96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47980"/>
            <a:ext cx="696592" cy="53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110" y="4784260"/>
            <a:ext cx="561975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charset="0"/>
              </a:rPr>
              <a:t>15</a:t>
            </a:r>
            <a:endParaRPr lang="ru-RU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48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white"/>
                </a:solidFill>
              </a:rPr>
              <a:t>ИТОГИ </a:t>
            </a:r>
            <a:r>
              <a:rPr lang="ru-RU" sz="1600" b="1" dirty="0" smtClean="0">
                <a:solidFill>
                  <a:prstClr val="white"/>
                </a:solidFill>
              </a:rPr>
              <a:t>2019 г.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8587438" y="4819306"/>
            <a:ext cx="556571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ysClr val="windowText" lastClr="000000"/>
                </a:solidFill>
                <a:latin typeface="Arial" charset="0"/>
              </a:rPr>
              <a:t>16</a:t>
            </a:r>
            <a:endParaRPr lang="ru-RU" sz="140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607" y="126270"/>
            <a:ext cx="8042881" cy="79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ts val="600"/>
              </a:spcAft>
              <a:defRPr b="1">
                <a:solidFill>
                  <a:prstClr val="black"/>
                </a:solidFill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/>
                <a:ea typeface="Calibri"/>
                <a:cs typeface="Times New Roman"/>
              </a:rPr>
              <a:t> 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3" y="137363"/>
            <a:ext cx="734692" cy="706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Полилиния 7"/>
          <p:cNvSpPr/>
          <p:nvPr/>
        </p:nvSpPr>
        <p:spPr>
          <a:xfrm>
            <a:off x="640946" y="1566044"/>
            <a:ext cx="8224155" cy="91569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bg2">
              <a:lumMod val="75000"/>
              <a:alpha val="84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53169" y="1082317"/>
            <a:ext cx="8212546" cy="426999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rgbClr val="0070C0">
              <a:alpha val="64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 marL="3230563" algn="just" defTabSz="914125">
              <a:buSzPts val="1000"/>
            </a:pPr>
            <a:endParaRPr lang="ru-RU" sz="1200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55092" y="2681111"/>
            <a:ext cx="4997033" cy="442527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50000">
                <a:sysClr val="window" lastClr="FFFFFF">
                  <a:lumMod val="95000"/>
                </a:sys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40" y="1086585"/>
            <a:ext cx="22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Franklin Gothic Medium Cond" pitchFamily="34" charset="0"/>
                <a:ea typeface="Times New Roman"/>
                <a:cs typeface="Times New Roman"/>
              </a:rPr>
              <a:t>Цель и показатели</a:t>
            </a:r>
            <a:r>
              <a:rPr lang="ru-RU" b="1" dirty="0" smtClean="0">
                <a:solidFill>
                  <a:prstClr val="white"/>
                </a:solidFill>
                <a:latin typeface="Franklin Gothic Medium Cond" pitchFamily="34" charset="0"/>
                <a:ea typeface="Times New Roman"/>
                <a:cs typeface="Times New Roman"/>
              </a:rPr>
              <a:t>:</a:t>
            </a:r>
            <a:endParaRPr lang="ru-RU" b="1" dirty="0">
              <a:solidFill>
                <a:prstClr val="white"/>
              </a:solidFill>
              <a:latin typeface="Franklin Gothic Medium Cond" pitchFamily="34" charset="0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589188"/>
            <a:ext cx="79928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Доведение к 2024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году 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до 57% доли граждан, систематически занимающихся физической культурой и спортом 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путем  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мотивации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населения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,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активизации 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спортивно массовой работы  на всех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уровнях 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и в корпоративной 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среде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, в том числе вовлечение  в подготовку и выполнение нормативов  Всероссийского 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физкультурно-спортивного  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комплекса «Готов к труду и обороне», а также подготовки  спортивного резерва  и  </a:t>
            </a:r>
            <a:r>
              <a:rPr lang="ru-RU" sz="1300" dirty="0" smtClean="0">
                <a:latin typeface="Franklin Gothic Medium Cond" pitchFamily="34" charset="0"/>
                <a:ea typeface="Times New Roman"/>
                <a:cs typeface="Times New Roman"/>
              </a:rPr>
              <a:t>развития  </a:t>
            </a:r>
            <a:r>
              <a:rPr lang="ru-RU" sz="1300" dirty="0">
                <a:latin typeface="Franklin Gothic Medium Cond" pitchFamily="34" charset="0"/>
                <a:ea typeface="Times New Roman"/>
                <a:cs typeface="Times New Roman"/>
              </a:rPr>
              <a:t>спортивной  инфраструктуры.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690829" y="3263609"/>
            <a:ext cx="4997033" cy="457536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7322" y="3857171"/>
            <a:ext cx="5040417" cy="60636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50000">
                <a:sysClr val="window" lastClr="FFFFFF">
                  <a:lumMod val="95000"/>
                </a:sys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707740" y="2681108"/>
            <a:ext cx="2968725" cy="432048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bg1">
              <a:lumMod val="95000"/>
              <a:alpha val="7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Franklin Gothic Medium Cond" pitchFamily="34" charset="0"/>
              <a:ea typeface="Times New Roman"/>
              <a:cs typeface="Times New Roman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752349" y="3257173"/>
            <a:ext cx="3083723" cy="463974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781382" y="3858893"/>
            <a:ext cx="3083723" cy="60273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bg1">
              <a:lumMod val="95000"/>
              <a:alpha val="7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05983" y="2661760"/>
            <a:ext cx="719749" cy="416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87,5 %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19793" y="3246825"/>
            <a:ext cx="724878" cy="416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55,9 %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3921900"/>
            <a:ext cx="679994" cy="416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25,0</a:t>
            </a:r>
            <a:r>
              <a:rPr lang="ru-RU" sz="1200" dirty="0" smtClean="0">
                <a:solidFill>
                  <a:prstClr val="black"/>
                </a:solidFill>
                <a:latin typeface="Franklin Gothic Medium Cond" pitchFamily="34" charset="0"/>
                <a:ea typeface="Calibri"/>
                <a:cs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Franklin Gothic Medium Cond" pitchFamily="34" charset="0"/>
                <a:ea typeface="Calibri"/>
                <a:cs typeface="Times New Roman"/>
              </a:rPr>
              <a:t>%</a:t>
            </a:r>
            <a:endParaRPr lang="ru-RU" sz="1600" b="1" dirty="0">
              <a:solidFill>
                <a:prstClr val="black"/>
              </a:solidFill>
              <a:latin typeface="Franklin Gothic Medium Cond" pitchFamily="34" charset="0"/>
              <a:ea typeface="Times New Roman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2125" y="1013415"/>
            <a:ext cx="33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Franklin Gothic Medium Cond" pitchFamily="34" charset="0"/>
                <a:ea typeface="Times New Roman"/>
                <a:cs typeface="Times New Roman"/>
              </a:rPr>
              <a:t>увеличение ожидаемой продолжительности здоровой жизни до 67 лет.</a:t>
            </a:r>
            <a:endParaRPr lang="ru-RU" sz="2000" b="1" dirty="0">
              <a:solidFill>
                <a:prstClr val="white"/>
              </a:solidFill>
              <a:latin typeface="Franklin Gothic Medium Cond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7681"/>
            <a:ext cx="801440" cy="61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1608" y="123478"/>
            <a:ext cx="7137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white"/>
                </a:solidFill>
              </a:rPr>
              <a:t>Региональный проект  </a:t>
            </a:r>
            <a:r>
              <a:rPr lang="ru-RU" sz="1200" b="1" dirty="0" smtClean="0">
                <a:solidFill>
                  <a:prstClr val="white"/>
                </a:solidFill>
              </a:rPr>
              <a:t>«</a:t>
            </a:r>
            <a:r>
              <a:rPr lang="ru-RU" sz="1200" b="1" dirty="0">
                <a:solidFill>
                  <a:prstClr val="white"/>
                </a:solidFill>
              </a:rPr>
              <a:t>Создание  для всех категорий и групп  населения  условий для занятий физической культурой и спортом, массовым спортом, в том числе повышение уровня обеспеченности населения  объектами спорта, а  также  подготовка  спортивного резерва» (« Спорт – норма жизни» Республика Татарстан)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2087" y="2616755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Доля  детей и </a:t>
            </a:r>
            <a:r>
              <a:rPr lang="ru-RU" sz="1200" dirty="0" smtClean="0">
                <a:latin typeface="Franklin Gothic Medium Cond" pitchFamily="34" charset="0"/>
                <a:ea typeface="Times New Roman"/>
                <a:cs typeface="Times New Roman"/>
              </a:rPr>
              <a:t>молодежи  (возраст </a:t>
            </a: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3-29 лет</a:t>
            </a:r>
            <a:r>
              <a:rPr lang="ru-RU" sz="1200" dirty="0" smtClean="0">
                <a:latin typeface="Franklin Gothic Medium Cond" pitchFamily="34" charset="0"/>
                <a:ea typeface="Times New Roman"/>
                <a:cs typeface="Times New Roman"/>
              </a:rPr>
              <a:t>)  систематически </a:t>
            </a: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занимающихся </a:t>
            </a:r>
            <a:r>
              <a:rPr lang="ru-RU" sz="1200" dirty="0" smtClean="0">
                <a:latin typeface="Franklin Gothic Medium Cond" pitchFamily="34" charset="0"/>
                <a:ea typeface="Times New Roman"/>
                <a:cs typeface="Times New Roman"/>
              </a:rPr>
              <a:t> физической </a:t>
            </a: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культурой и спортом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6264" y="3246825"/>
            <a:ext cx="4885856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Доля  </a:t>
            </a:r>
            <a:r>
              <a:rPr lang="ru-RU" sz="1200" dirty="0" smtClean="0">
                <a:latin typeface="Franklin Gothic Medium Cond" pitchFamily="34" charset="0"/>
                <a:ea typeface="Times New Roman"/>
                <a:cs typeface="Times New Roman"/>
              </a:rPr>
              <a:t>граждан </a:t>
            </a: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среднего возраста </a:t>
            </a:r>
            <a:r>
              <a:rPr lang="ru-RU" sz="1200" dirty="0" smtClean="0">
                <a:latin typeface="Franklin Gothic Medium Cond" pitchFamily="34" charset="0"/>
                <a:ea typeface="Times New Roman"/>
                <a:cs typeface="Times New Roman"/>
              </a:rPr>
              <a:t>( </a:t>
            </a: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женщины 30-54 года, мужчины 30-59 лет) систематически занимающихся </a:t>
            </a:r>
            <a:r>
              <a:rPr lang="ru-RU" sz="1200" dirty="0" smtClean="0">
                <a:latin typeface="Franklin Gothic Medium Cond" pitchFamily="34" charset="0"/>
                <a:ea typeface="Times New Roman"/>
                <a:cs typeface="Times New Roman"/>
              </a:rPr>
              <a:t>физической </a:t>
            </a: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культурой и спортом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4917" y="3899890"/>
            <a:ext cx="4661182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>
                <a:latin typeface="Franklin Gothic Medium Cond" pitchFamily="34" charset="0"/>
                <a:ea typeface="Times New Roman"/>
                <a:cs typeface="Times New Roman"/>
              </a:rPr>
              <a:t>Доля   граждан  старшего  возраста ( женщины 55- 79 лет, мужчины 60-79 лет) систематически занимающихся  физической культурой и спортом </a:t>
            </a:r>
          </a:p>
        </p:txBody>
      </p:sp>
    </p:spTree>
    <p:extLst>
      <p:ext uri="{BB962C8B-B14F-4D97-AF65-F5344CB8AC3E}">
        <p14:creationId xmlns:p14="http://schemas.microsoft.com/office/powerpoint/2010/main" val="1943068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699" y="3003798"/>
            <a:ext cx="4752528" cy="1323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4000" b="1">
                <a:solidFill>
                  <a:schemeClr val="tx2"/>
                </a:solidFill>
              </a:defRPr>
            </a:lvl1pPr>
            <a:lvl2pPr marL="576263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Благодарю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внимание!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003798"/>
            <a:ext cx="1715911" cy="1677242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39"/>
          <a:stretch/>
        </p:blipFill>
        <p:spPr bwMode="auto">
          <a:xfrm rot="21403920">
            <a:off x="1734597" y="253668"/>
            <a:ext cx="5387014" cy="240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90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8587438" y="4819306"/>
            <a:ext cx="556571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ysClr val="windowText" lastClr="000000"/>
                </a:solidFill>
                <a:latin typeface="Arial" charset="0"/>
              </a:rPr>
              <a:t>3</a:t>
            </a:r>
            <a:endParaRPr lang="ru-RU" sz="140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595" y="141484"/>
            <a:ext cx="8130737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ts val="600"/>
              </a:spcAft>
              <a:defRPr b="1">
                <a:solidFill>
                  <a:prstClr val="black"/>
                </a:solidFill>
              </a:defRPr>
            </a:lvl1pPr>
          </a:lstStyle>
          <a:p>
            <a:pPr defTabSz="914125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Основные задачи, решаемые национальным проектом «Демография»:</a:t>
            </a:r>
            <a:endParaRPr lang="ru-RU" sz="1400" dirty="0">
              <a:solidFill>
                <a:prstClr val="white"/>
              </a:solidFill>
              <a:latin typeface="Myriad Pro" pitchFamily="34" charset="0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6417" y="697033"/>
            <a:ext cx="55860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462" indent="-342900" algn="just" defTabSz="914125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внедрение механизма финансовой поддержки семей при рождении детей;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525462" indent="-342900" algn="just" defTabSz="914125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создание условий для осуществления трудовой деятельности женщин, имеющих детей, включая достижение 100-процентной доступности (к 2021 году) дошкольного образования для детей в возрасте до трех лет;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525462" indent="-342900" algn="just" defTabSz="914125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2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разработка и реализация программы системной поддержки и повышения качества жизни граждан старшего поколения;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525462" indent="-342900" algn="just" defTabSz="914125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формирование системы мотивации граждан к здоровому образу жизни, включая здоровое питание и отказ от вредных привычек;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525462" indent="-342900" algn="just" defTabSz="914125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и подготовка спортивного резерва.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t="17476" r="34765" b="5627"/>
          <a:stretch/>
        </p:blipFill>
        <p:spPr bwMode="auto">
          <a:xfrm>
            <a:off x="265956" y="633977"/>
            <a:ext cx="3009900" cy="3953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3" y="59162"/>
            <a:ext cx="734692" cy="706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42377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5796141" y="1447691"/>
            <a:ext cx="3083723" cy="354991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bg2">
              <a:lumMod val="75000"/>
              <a:alpha val="84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8587438" y="4819306"/>
            <a:ext cx="556571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ysClr val="windowText" lastClr="000000"/>
                </a:solidFill>
                <a:latin typeface="Arial" charset="0"/>
              </a:rPr>
              <a:t>4</a:t>
            </a:r>
            <a:endParaRPr lang="ru-RU" sz="140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596" y="79986"/>
            <a:ext cx="8025230" cy="7386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ts val="600"/>
              </a:spcAft>
              <a:defRPr b="1">
                <a:solidFill>
                  <a:prstClr val="black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sz="1400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Региональный проект </a:t>
            </a:r>
            <a:r>
              <a:rPr lang="ru-RU" sz="1400" dirty="0" smtClean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«Разработка </a:t>
            </a:r>
            <a:r>
              <a:rPr lang="ru-RU" sz="1400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и реализация программы системной </a:t>
            </a:r>
            <a:endParaRPr lang="ru-RU" sz="1400" dirty="0" smtClean="0">
              <a:solidFill>
                <a:prstClr val="white"/>
              </a:solidFill>
              <a:latin typeface="Myriad Pro" pitchFamily="34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поддержки </a:t>
            </a:r>
            <a:r>
              <a:rPr lang="ru-RU" sz="1400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и повышения качества </a:t>
            </a:r>
            <a:r>
              <a:rPr lang="ru-RU" sz="1400" dirty="0" smtClean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жизни </a:t>
            </a:r>
            <a:r>
              <a:rPr lang="ru-RU" sz="1400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граждан старшего поколения» </a:t>
            </a:r>
            <a:endParaRPr lang="ru-RU" sz="1400" dirty="0" smtClean="0">
              <a:solidFill>
                <a:prstClr val="white"/>
              </a:solidFill>
              <a:latin typeface="Myriad Pro" pitchFamily="34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(«Старшее </a:t>
            </a:r>
            <a:r>
              <a:rPr lang="ru-RU" sz="1400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поколение» </a:t>
            </a:r>
            <a:r>
              <a:rPr lang="ru-RU" sz="1400" dirty="0" smtClean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Республика Татарстан</a:t>
            </a:r>
            <a:r>
              <a:rPr lang="ru-RU" sz="1400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)</a:t>
            </a:r>
          </a:p>
        </p:txBody>
      </p:sp>
      <p:pic>
        <p:nvPicPr>
          <p:cNvPr id="7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3" y="59162"/>
            <a:ext cx="734692" cy="706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Полилиния 7"/>
          <p:cNvSpPr/>
          <p:nvPr/>
        </p:nvSpPr>
        <p:spPr>
          <a:xfrm>
            <a:off x="640949" y="1447691"/>
            <a:ext cx="5011177" cy="354991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bg2">
              <a:lumMod val="75000"/>
              <a:alpha val="84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lvl="0"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53169" y="963959"/>
            <a:ext cx="8212546" cy="426999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rgbClr val="0070C0">
              <a:alpha val="64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 marL="3230563" lvl="0" algn="just" defTabSz="914125">
              <a:buSzPts val="1000"/>
            </a:pPr>
            <a:endParaRPr lang="ru-RU" sz="1200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55092" y="1865396"/>
            <a:ext cx="4997033" cy="60636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50000">
                <a:sysClr val="window" lastClr="FFFFFF">
                  <a:lumMod val="95000"/>
                </a:sys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87574"/>
            <a:ext cx="2489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ranklin Gothic Medium Cond" pitchFamily="34" charset="0"/>
                <a:ea typeface="Times New Roman"/>
                <a:cs typeface="Times New Roman"/>
              </a:rPr>
              <a:t>Цель регионального </a:t>
            </a:r>
            <a:r>
              <a:rPr lang="ru-RU" sz="1600" b="1" dirty="0" smtClean="0">
                <a:solidFill>
                  <a:schemeClr val="bg1"/>
                </a:solidFill>
                <a:latin typeface="Franklin Gothic Medium Cond" pitchFamily="34" charset="0"/>
                <a:ea typeface="Times New Roman"/>
                <a:cs typeface="Times New Roman"/>
              </a:rPr>
              <a:t>проекта: </a:t>
            </a:r>
            <a:endParaRPr lang="ru-RU" sz="1600" b="1" dirty="0">
              <a:solidFill>
                <a:schemeClr val="bg1"/>
              </a:solidFill>
              <a:latin typeface="Franklin Gothic Medium Cond" pitchFamily="34" charset="0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7541" y="1446625"/>
            <a:ext cx="3019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Показатели регионального проекта: </a:t>
            </a:r>
            <a:endParaRPr lang="ru-RU" sz="2400" dirty="0">
              <a:latin typeface="Franklin Gothic Medium Con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3164" y="1390005"/>
            <a:ext cx="887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2024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6585" y="1825431"/>
            <a:ext cx="4572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Уровень госпитализации </a:t>
            </a:r>
            <a:r>
              <a:rPr lang="ru-RU" sz="14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на </a:t>
            </a: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геронтологические койки  лиц </a:t>
            </a:r>
            <a:r>
              <a:rPr lang="ru-RU" sz="14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старше 60 </a:t>
            </a: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лет на 10 тысяч  населения соответствующего возраста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663514" y="2499747"/>
            <a:ext cx="4997033" cy="60636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524" y="2541669"/>
            <a:ext cx="49166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Охват граждан старше трудоспособного возраста </a:t>
            </a:r>
            <a:r>
              <a:rPr lang="ru-RU" sz="14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профилактическими  </a:t>
            </a: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осмотрами, включая  </a:t>
            </a:r>
            <a:r>
              <a:rPr lang="ru-RU" sz="14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диспансеризацию </a:t>
            </a:r>
            <a:endParaRPr lang="ru-RU" sz="1400" b="1" dirty="0">
              <a:solidFill>
                <a:prstClr val="black"/>
              </a:solidFill>
              <a:latin typeface="Franklin Gothic Medium Cond" pitchFamily="34" charset="0"/>
              <a:ea typeface="Times New Roman"/>
              <a:cs typeface="Times New Roman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79556" y="3178120"/>
            <a:ext cx="4972564" cy="60636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50000">
                <a:sysClr val="window" lastClr="FFFFFF">
                  <a:lumMod val="95000"/>
                </a:sys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781997" y="1865397"/>
            <a:ext cx="3083723" cy="60273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bg1">
              <a:lumMod val="95000"/>
              <a:alpha val="7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lvl="0"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781997" y="2499747"/>
            <a:ext cx="3083723" cy="60273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lvl="0"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781382" y="3181750"/>
            <a:ext cx="3083723" cy="60273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bg1">
              <a:lumMod val="95000"/>
              <a:alpha val="7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5" y="3167879"/>
            <a:ext cx="476004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Доля лиц старше трудоспособного возраста, у  которых выявлены заболевания и патологические состояния, находящихся под диспансерным наблюдением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13156" y="1937401"/>
            <a:ext cx="1169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56,1 </a:t>
            </a:r>
            <a:r>
              <a:rPr lang="ru-RU" sz="1600" b="1" dirty="0" err="1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усл</a:t>
            </a:r>
            <a:r>
              <a:rPr lang="ru-RU" sz="16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. ед</a:t>
            </a:r>
            <a:r>
              <a:rPr lang="ru-RU" sz="16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2571750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70</a:t>
            </a:r>
            <a:r>
              <a:rPr lang="ru-RU" sz="1600" b="1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06591" y="3219822"/>
            <a:ext cx="587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90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%</a:t>
            </a:r>
            <a:endParaRPr lang="ru-RU" sz="16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79556" y="3872616"/>
            <a:ext cx="4972564" cy="60636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5565" y="3877939"/>
            <a:ext cx="511658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Численность граждан </a:t>
            </a:r>
            <a:r>
              <a:rPr lang="ru-RU" sz="1400" b="1" dirty="0" err="1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предпенсионного</a:t>
            </a:r>
            <a:r>
              <a:rPr lang="ru-RU" sz="1400" b="1" dirty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 возраста, прошедших   обучение и дополнительное  профессиональное  образование 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ü"/>
            </a:pPr>
            <a:endParaRPr lang="ru-RU" sz="1400" b="1" dirty="0">
              <a:solidFill>
                <a:prstClr val="black"/>
              </a:solidFill>
              <a:latin typeface="Franklin Gothic Medium Cond" pitchFamily="34" charset="0"/>
              <a:ea typeface="Times New Roman"/>
              <a:cs typeface="Times New Roman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781376" y="3857806"/>
            <a:ext cx="3098482" cy="602735"/>
          </a:xfrm>
          <a:custGeom>
            <a:avLst/>
            <a:gdLst>
              <a:gd name="connsiteX0" fmla="*/ 0 w 7704856"/>
              <a:gd name="connsiteY0" fmla="*/ 39753 h 397525"/>
              <a:gd name="connsiteX1" fmla="*/ 39753 w 7704856"/>
              <a:gd name="connsiteY1" fmla="*/ 0 h 397525"/>
              <a:gd name="connsiteX2" fmla="*/ 7665104 w 7704856"/>
              <a:gd name="connsiteY2" fmla="*/ 0 h 397525"/>
              <a:gd name="connsiteX3" fmla="*/ 7704857 w 7704856"/>
              <a:gd name="connsiteY3" fmla="*/ 39753 h 397525"/>
              <a:gd name="connsiteX4" fmla="*/ 7704856 w 7704856"/>
              <a:gd name="connsiteY4" fmla="*/ 357773 h 397525"/>
              <a:gd name="connsiteX5" fmla="*/ 7665103 w 7704856"/>
              <a:gd name="connsiteY5" fmla="*/ 397526 h 397525"/>
              <a:gd name="connsiteX6" fmla="*/ 39753 w 7704856"/>
              <a:gd name="connsiteY6" fmla="*/ 397525 h 397525"/>
              <a:gd name="connsiteX7" fmla="*/ 0 w 7704856"/>
              <a:gd name="connsiteY7" fmla="*/ 357772 h 397525"/>
              <a:gd name="connsiteX8" fmla="*/ 0 w 7704856"/>
              <a:gd name="connsiteY8" fmla="*/ 39753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856" h="397525">
                <a:moveTo>
                  <a:pt x="0" y="39753"/>
                </a:moveTo>
                <a:cubicBezTo>
                  <a:pt x="0" y="17798"/>
                  <a:pt x="17798" y="0"/>
                  <a:pt x="39753" y="0"/>
                </a:cubicBezTo>
                <a:lnTo>
                  <a:pt x="7665104" y="0"/>
                </a:lnTo>
                <a:cubicBezTo>
                  <a:pt x="7687059" y="0"/>
                  <a:pt x="7704857" y="17798"/>
                  <a:pt x="7704857" y="39753"/>
                </a:cubicBezTo>
                <a:cubicBezTo>
                  <a:pt x="7704857" y="145760"/>
                  <a:pt x="7704856" y="251766"/>
                  <a:pt x="7704856" y="357773"/>
                </a:cubicBezTo>
                <a:cubicBezTo>
                  <a:pt x="7704856" y="379728"/>
                  <a:pt x="7687058" y="397526"/>
                  <a:pt x="7665103" y="397526"/>
                </a:cubicBezTo>
                <a:lnTo>
                  <a:pt x="39753" y="397525"/>
                </a:lnTo>
                <a:cubicBezTo>
                  <a:pt x="17798" y="397525"/>
                  <a:pt x="0" y="379727"/>
                  <a:pt x="0" y="357772"/>
                </a:cubicBezTo>
                <a:lnTo>
                  <a:pt x="0" y="397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9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013" tIns="34290" rIns="34291" bIns="34290" numCol="1" spcCol="1270" anchor="t" anchorCtr="0">
            <a:noAutofit/>
          </a:bodyPr>
          <a:lstStyle/>
          <a:p>
            <a:pPr lvl="0"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200" b="1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42130" y="878400"/>
            <a:ext cx="3240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ranklin Gothic Medium Cond" pitchFamily="34" charset="0"/>
                <a:ea typeface="Times New Roman"/>
                <a:cs typeface="Times New Roman"/>
              </a:rPr>
              <a:t>увеличение ожидаемой продолжительности здоровой жизни до 67 лет.</a:t>
            </a:r>
            <a:endParaRPr lang="ru-RU" sz="2000" b="1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48263" y="3939902"/>
            <a:ext cx="1197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5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8 </a:t>
            </a:r>
            <a:r>
              <a:rPr lang="ru-RU" sz="1600" b="1" dirty="0" smtClean="0">
                <a:solidFill>
                  <a:prstClr val="black"/>
                </a:solidFill>
                <a:latin typeface="Franklin Gothic Medium Cond" pitchFamily="34" charset="0"/>
                <a:ea typeface="Times New Roman"/>
                <a:cs typeface="Times New Roman"/>
              </a:rPr>
              <a:t>106</a:t>
            </a:r>
            <a:r>
              <a:rPr lang="ru-RU" sz="1600" b="1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чел.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48" y="136899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147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987574"/>
            <a:ext cx="4545508" cy="281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3230" y="4736230"/>
            <a:ext cx="556571" cy="307775"/>
          </a:xfr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5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Рисунок 7" descr="https://www.rospensioner.ru/files/uploads/rivetstvie_putin.png"/>
          <p:cNvPicPr/>
          <p:nvPr/>
        </p:nvPicPr>
        <p:blipFill rotWithShape="1">
          <a:blip r:embed="rId3"/>
          <a:srcRect t="3794" b="12451"/>
          <a:stretch/>
        </p:blipFill>
        <p:spPr bwMode="auto">
          <a:xfrm>
            <a:off x="4499994" y="164534"/>
            <a:ext cx="3816425" cy="475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42377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5" y="59162"/>
            <a:ext cx="653682" cy="55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4503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989" y="186485"/>
            <a:ext cx="7295435" cy="3077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1400" b="1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Наши партнеры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026252774"/>
              </p:ext>
            </p:extLst>
          </p:nvPr>
        </p:nvGraphicFramePr>
        <p:xfrm>
          <a:off x="9229" y="546542"/>
          <a:ext cx="9153282" cy="301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" name="Picture 2" descr="http://profbug.ru/wp-content/uploads/2017/01/%D0%BC%D0%B8%D0%BD%D1%82%D1%80%D1%83%D0%B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00" y="695227"/>
            <a:ext cx="1194668" cy="8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ooovmk.ru/wp-content/uploads/2017/10/%D0%9A%D0%93%D0%9C%D0%A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27" y="1727930"/>
            <a:ext cx="823301" cy="7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://kazan.spravka.city/public_files/company/logo/138/logo-1134658-kaza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2" y="1726781"/>
            <a:ext cx="923618" cy="7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78804" y="2377183"/>
            <a:ext cx="1740853" cy="1064478"/>
            <a:chOff x="7441212" y="2787360"/>
            <a:chExt cx="3282893" cy="1075185"/>
          </a:xfrm>
          <a:solidFill>
            <a:sysClr val="window" lastClr="FFFFFF">
              <a:alpha val="48000"/>
            </a:sysClr>
          </a:solidFill>
        </p:grpSpPr>
        <p:pic>
          <p:nvPicPr>
            <p:cNvPr id="62" name="Picture 2" descr="http://www.tatveteran.ru/www/file/0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609" y="2787360"/>
              <a:ext cx="1257987" cy="494781"/>
            </a:xfrm>
            <a:prstGeom prst="rect">
              <a:avLst/>
            </a:prstGeom>
            <a:grpFill/>
            <a:extLst/>
          </p:spPr>
        </p:pic>
        <p:sp>
          <p:nvSpPr>
            <p:cNvPr id="63" name="TextBox 62"/>
            <p:cNvSpPr txBox="1"/>
            <p:nvPr/>
          </p:nvSpPr>
          <p:spPr>
            <a:xfrm>
              <a:off x="7441212" y="3302975"/>
              <a:ext cx="3282893" cy="559570"/>
            </a:xfrm>
            <a:prstGeom prst="rect">
              <a:avLst/>
            </a:prstGeom>
            <a:solidFill>
              <a:sysClr val="window" lastClr="FFFFFF">
                <a:alpha val="29000"/>
              </a:sysClr>
            </a:solidFill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ru-RU" sz="600" kern="0" dirty="0">
                  <a:solidFill>
                    <a:srgbClr val="002060"/>
                  </a:solidFill>
                </a:rPr>
                <a:t>ГАУДО «Центральная  специализированная </a:t>
              </a:r>
            </a:p>
            <a:p>
              <a:pPr algn="ctr" defTabSz="914378">
                <a:defRPr/>
              </a:pPr>
              <a:r>
                <a:rPr lang="ru-RU" sz="600" kern="0" dirty="0">
                  <a:solidFill>
                    <a:srgbClr val="002060"/>
                  </a:solidFill>
                </a:rPr>
                <a:t>детско-юношеская шахматная школа олимпийского резерва </a:t>
              </a:r>
            </a:p>
            <a:p>
              <a:pPr algn="ctr" defTabSz="914378">
                <a:defRPr/>
              </a:pPr>
              <a:r>
                <a:rPr lang="ru-RU" sz="600" kern="0" dirty="0">
                  <a:solidFill>
                    <a:srgbClr val="002060"/>
                  </a:solidFill>
                </a:rPr>
                <a:t>имени Р.Г. </a:t>
              </a:r>
              <a:r>
                <a:rPr lang="ru-RU" sz="600" kern="0" dirty="0" err="1">
                  <a:solidFill>
                    <a:srgbClr val="002060"/>
                  </a:solidFill>
                </a:rPr>
                <a:t>Нежметдинова</a:t>
              </a:r>
              <a:endParaRPr lang="ru-RU" sz="600" kern="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4" name="Picture 10" descr="http://ekiatkazan.ru/images/minkul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22" y="796617"/>
            <a:ext cx="848156" cy="7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www.tatexporter.ru/files/image/1aae6_%20200%D1%8515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27" y="752439"/>
            <a:ext cx="1169916" cy="8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zarnitza.ru/images/zar/rb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9" y="1647088"/>
            <a:ext cx="1537790" cy="4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https://im0-tub-ru.yandex.net/i?id=6dc6199fcd2a066694ee865550677c5e&amp;n=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3" y="3557410"/>
            <a:ext cx="943207" cy="7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proapertura.com/images/news/tata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58" y="3546258"/>
            <a:ext cx="795749" cy="7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www.kazan-day.ru/www/news/2013/9/2714230.5338731_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73" y="3540096"/>
            <a:ext cx="1166580" cy="7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https://wi.yandex.net/02/0C/t-134319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" y="3547681"/>
            <a:ext cx="881292" cy="7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elitat.ru/one/17277/1426487114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0" y="2104320"/>
            <a:ext cx="893328" cy="8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kazan.ros-spravka.ru/upload/iblock/7e2/kazanskaya_yarmarka-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83" y="3624107"/>
            <a:ext cx="708588" cy="7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://logospress.ru/imgtmp/130_130/data/med/news/2014/Merz/merz_1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37" y="3734915"/>
            <a:ext cx="80404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http://nechkebil.ru/wp-content/uploads/2014/12/%D0%9C%D0%B8%D0%BD%D0%BE%D0%B1%D1%80%D0%B0%D0%B7%D0%A0%D0%A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13" y="1344042"/>
            <a:ext cx="1031620" cy="6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http://diplomiya.com/sites/default/files/institution_img/01-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88" y="2222581"/>
            <a:ext cx="2683435" cy="4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Группа 75"/>
          <p:cNvGrpSpPr/>
          <p:nvPr/>
        </p:nvGrpSpPr>
        <p:grpSpPr>
          <a:xfrm>
            <a:off x="4290319" y="3829449"/>
            <a:ext cx="2932139" cy="494098"/>
            <a:chOff x="1641475" y="3173035"/>
            <a:chExt cx="7419669" cy="1381125"/>
          </a:xfrm>
        </p:grpSpPr>
        <p:pic>
          <p:nvPicPr>
            <p:cNvPr id="77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475" y="3173035"/>
              <a:ext cx="7408864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Прямоугольник 77"/>
            <p:cNvSpPr/>
            <p:nvPr/>
          </p:nvSpPr>
          <p:spPr>
            <a:xfrm>
              <a:off x="2957589" y="3883143"/>
              <a:ext cx="6103555" cy="5630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</p:grpSp>
      <p:pic>
        <p:nvPicPr>
          <p:cNvPr id="79" name="Picture 2" descr="http://www.gossov.tatarstan.ru/fs/a_banners/118_pic_ru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87" y="846312"/>
            <a:ext cx="1866900" cy="5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Группа 79"/>
          <p:cNvGrpSpPr/>
          <p:nvPr/>
        </p:nvGrpSpPr>
        <p:grpSpPr>
          <a:xfrm>
            <a:off x="4157052" y="3108379"/>
            <a:ext cx="2456889" cy="680916"/>
            <a:chOff x="3293937" y="-1115912"/>
            <a:chExt cx="3863310" cy="1249014"/>
          </a:xfrm>
        </p:grpSpPr>
        <p:pic>
          <p:nvPicPr>
            <p:cNvPr id="81" name="Picture 25" descr="http://msu.tatarstan.ru/file/131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937" y="-1115912"/>
              <a:ext cx="3863310" cy="968781"/>
            </a:xfrm>
            <a:prstGeom prst="rect">
              <a:avLst/>
            </a:prstGeom>
            <a:solidFill>
              <a:sysClr val="window" lastClr="FFFFFF"/>
            </a:solidFill>
            <a:extLst/>
          </p:spPr>
        </p:pic>
        <p:sp>
          <p:nvSpPr>
            <p:cNvPr id="82" name="TextBox 81"/>
            <p:cNvSpPr txBox="1"/>
            <p:nvPr/>
          </p:nvSpPr>
          <p:spPr>
            <a:xfrm>
              <a:off x="3293937" y="-318545"/>
              <a:ext cx="3863310" cy="45164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endParaRPr lang="ru-RU" sz="100" b="1" kern="0" dirty="0">
                <a:solidFill>
                  <a:srgbClr val="A50021"/>
                </a:solidFill>
              </a:endParaRPr>
            </a:p>
            <a:p>
              <a:pPr algn="ctr" defTabSz="914378">
                <a:defRPr/>
              </a:pPr>
              <a:r>
                <a:rPr lang="ru-RU" sz="800" b="1" kern="0" dirty="0">
                  <a:solidFill>
                    <a:sysClr val="window" lastClr="FFFFFF">
                      <a:lumMod val="50000"/>
                    </a:sysClr>
                  </a:solidFill>
                </a:rPr>
                <a:t>  </a:t>
              </a:r>
              <a:r>
                <a:rPr lang="ru-RU" sz="900" kern="0" dirty="0">
                  <a:solidFill>
                    <a:sysClr val="window" lastClr="FFFFFF">
                      <a:lumMod val="50000"/>
                    </a:sysClr>
                  </a:solidFill>
                </a:rPr>
                <a:t>45 муниципальных образований </a:t>
              </a:r>
              <a:endParaRPr lang="ru-RU" sz="1000" kern="0" dirty="0">
                <a:solidFill>
                  <a:sysClr val="window" lastClr="FFFFFF">
                    <a:lumMod val="50000"/>
                  </a:sysClr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810422" y="1737335"/>
            <a:ext cx="1684812" cy="639846"/>
            <a:chOff x="5966038" y="3542054"/>
            <a:chExt cx="1929995" cy="991561"/>
          </a:xfrm>
        </p:grpSpPr>
        <p:pic>
          <p:nvPicPr>
            <p:cNvPr id="84" name="Picture 2" descr="http://aspredrt.ru/wp-content/uploads/2015/09/----------------2016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770" y="3542054"/>
              <a:ext cx="1040551" cy="744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5966038" y="4223592"/>
              <a:ext cx="1929995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defRPr/>
              </a:pPr>
              <a:r>
                <a:rPr lang="ru-RU" sz="700" b="1" kern="0" dirty="0" err="1">
                  <a:solidFill>
                    <a:srgbClr val="4584D3">
                      <a:lumMod val="75000"/>
                    </a:srgbClr>
                  </a:solidFill>
                </a:rPr>
                <a:t>Зеленодольский</a:t>
              </a:r>
              <a:r>
                <a:rPr lang="ru-RU" sz="700" b="1" kern="0" dirty="0">
                  <a:solidFill>
                    <a:srgbClr val="4584D3">
                      <a:lumMod val="75000"/>
                    </a:srgbClr>
                  </a:solidFill>
                </a:rPr>
                <a:t> филиал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20715" y="754350"/>
            <a:ext cx="1140820" cy="790862"/>
            <a:chOff x="-46294" y="2291767"/>
            <a:chExt cx="2169163" cy="1471638"/>
          </a:xfrm>
        </p:grpSpPr>
        <p:pic>
          <p:nvPicPr>
            <p:cNvPr id="87" name="Picture 6" descr="http://grozniy.bezformata.ru/content/image213968231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3" y="2291767"/>
              <a:ext cx="1408197" cy="10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-46294" y="3190693"/>
              <a:ext cx="2169163" cy="57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ru-RU" sz="700" b="1" kern="0" dirty="0">
                  <a:solidFill>
                    <a:prstClr val="black"/>
                  </a:solidFill>
                </a:rPr>
                <a:t>Отделение ПФР </a:t>
              </a:r>
            </a:p>
            <a:p>
              <a:pPr algn="ctr" defTabSz="914378">
                <a:defRPr/>
              </a:pPr>
              <a:r>
                <a:rPr lang="ru-RU" sz="700" b="1" kern="0" dirty="0">
                  <a:solidFill>
                    <a:prstClr val="black"/>
                  </a:solidFill>
                </a:rPr>
                <a:t>по РТ</a:t>
              </a:r>
            </a:p>
          </p:txBody>
        </p:sp>
      </p:grpSp>
      <p:pic>
        <p:nvPicPr>
          <p:cNvPr id="89" name="Picture 1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48" y="2743427"/>
            <a:ext cx="2489756" cy="3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5026" y="1560129"/>
            <a:ext cx="1604343" cy="629158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611559" y="1670714"/>
            <a:ext cx="899182" cy="4227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1559" tIns="35779" rIns="71559" bIns="35779" rtlCol="0" anchor="ctr"/>
          <a:lstStyle/>
          <a:p>
            <a:pPr algn="ctr" defTabSz="914378">
              <a:defRPr/>
            </a:pPr>
            <a:endParaRPr lang="ru-RU" kern="0">
              <a:solidFill>
                <a:sysClr val="window" lastClr="FFFFFF"/>
              </a:solidFill>
              <a:latin typeface="Verdan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9552" y="1707655"/>
            <a:ext cx="1152128" cy="395422"/>
          </a:xfrm>
          <a:prstGeom prst="rect">
            <a:avLst/>
          </a:prstGeom>
          <a:noFill/>
        </p:spPr>
        <p:txBody>
          <a:bodyPr wrap="square" lIns="71559" tIns="35779" rIns="71559" bIns="35779" rtlCol="0">
            <a:spAutoFit/>
          </a:bodyPr>
          <a:lstStyle/>
          <a:p>
            <a:pPr algn="ctr" defTabSz="914378">
              <a:defRPr/>
            </a:pPr>
            <a:r>
              <a:rPr lang="ru-RU" sz="700" kern="0" dirty="0">
                <a:solidFill>
                  <a:srgbClr val="5BD078">
                    <a:lumMod val="50000"/>
                  </a:srgbClr>
                </a:solidFill>
              </a:rPr>
              <a:t>Министерство </a:t>
            </a:r>
          </a:p>
          <a:p>
            <a:pPr algn="ctr" defTabSz="914378">
              <a:defRPr/>
            </a:pPr>
            <a:r>
              <a:rPr lang="ru-RU" sz="700" kern="0" dirty="0">
                <a:solidFill>
                  <a:srgbClr val="5BD078">
                    <a:lumMod val="50000"/>
                  </a:srgbClr>
                </a:solidFill>
              </a:rPr>
              <a:t>здравоохранения </a:t>
            </a:r>
          </a:p>
          <a:p>
            <a:pPr algn="ctr" defTabSz="914378">
              <a:defRPr/>
            </a:pPr>
            <a:r>
              <a:rPr lang="ru-RU" sz="700" kern="0" dirty="0">
                <a:solidFill>
                  <a:srgbClr val="5BD078">
                    <a:lumMod val="50000"/>
                  </a:srgbClr>
                </a:solidFill>
              </a:rPr>
              <a:t>Республики Татарстан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2843815" y="2979760"/>
            <a:ext cx="1576411" cy="400110"/>
            <a:chOff x="7319600" y="5200896"/>
            <a:chExt cx="1843524" cy="507951"/>
          </a:xfrm>
        </p:grpSpPr>
        <p:pic>
          <p:nvPicPr>
            <p:cNvPr id="94" name="Picture 8" descr="https://www.ucheba.ru/pix/logo_cache/19057_small_150x150.gif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600" y="5233775"/>
              <a:ext cx="1843524" cy="45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TextBox 94"/>
            <p:cNvSpPr txBox="1"/>
            <p:nvPr/>
          </p:nvSpPr>
          <p:spPr>
            <a:xfrm>
              <a:off x="7938989" y="5200896"/>
              <a:ext cx="1224135" cy="50795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defTabSz="914378">
                <a:defRPr/>
              </a:pPr>
              <a:r>
                <a:rPr lang="ru-RU" sz="500" b="1" kern="0" dirty="0">
                  <a:solidFill>
                    <a:srgbClr val="002060"/>
                  </a:solidFill>
                </a:rPr>
                <a:t>Поволжская государственная академия физической культуры, спорта и туризма</a:t>
              </a:r>
            </a:p>
          </p:txBody>
        </p:sp>
      </p:grpSp>
      <p:pic>
        <p:nvPicPr>
          <p:cNvPr id="96" name="Picture 4" descr="http://624600.ru/upload/normal/trebuetsya_prodovec-konsultant_salona_svyazi_mts_v_verhneyu-sinyachihu_20716.jpe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53" y="2917418"/>
            <a:ext cx="734014" cy="5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akvapalace.ru/local/static/images/b-logo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39" y="2618570"/>
            <a:ext cx="988236" cy="8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 b="19752"/>
          <a:stretch/>
        </p:blipFill>
        <p:spPr bwMode="auto">
          <a:xfrm>
            <a:off x="7148873" y="3045028"/>
            <a:ext cx="848156" cy="689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7778" b="69352" l="3646" r="71146">
                        <a14:foregroundMark x1="11042" y1="40093" x2="11042" y2="40093"/>
                        <a14:foregroundMark x1="16927" y1="37315" x2="16927" y2="37315"/>
                        <a14:foregroundMark x1="24167" y1="38056" x2="24167" y2="38056"/>
                        <a14:foregroundMark x1="30781" y1="34352" x2="30781" y2="34352"/>
                        <a14:foregroundMark x1="36354" y1="38241" x2="36354" y2="38241"/>
                        <a14:foregroundMark x1="41198" y1="34074" x2="41198" y2="34074"/>
                        <a14:foregroundMark x1="52604" y1="51667" x2="52604" y2="51667"/>
                        <a14:foregroundMark x1="55208" y1="53889" x2="55208" y2="53889"/>
                        <a14:foregroundMark x1="58594" y1="52963" x2="58594" y2="52963"/>
                        <a14:foregroundMark x1="60208" y1="55278" x2="60208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5" t="21478" r="31034" b="40655"/>
          <a:stretch/>
        </p:blipFill>
        <p:spPr bwMode="auto">
          <a:xfrm>
            <a:off x="5857507" y="4351548"/>
            <a:ext cx="1407499" cy="476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26779"/>
            <a:ext cx="1365764" cy="31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5183" r="13402" b="20982"/>
          <a:stretch/>
        </p:blipFill>
        <p:spPr bwMode="auto">
          <a:xfrm>
            <a:off x="4526306" y="768936"/>
            <a:ext cx="1141483" cy="55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6" y="668923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1" b="22052"/>
          <a:stretch/>
        </p:blipFill>
        <p:spPr bwMode="auto">
          <a:xfrm>
            <a:off x="4008707" y="4381135"/>
            <a:ext cx="1603428" cy="417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3230" y="4736230"/>
            <a:ext cx="556571" cy="307775"/>
          </a:xfr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pic>
        <p:nvPicPr>
          <p:cNvPr id="54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3" y="59162"/>
            <a:ext cx="734692" cy="706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58656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56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98772"/>
              </p:ext>
            </p:extLst>
          </p:nvPr>
        </p:nvGraphicFramePr>
        <p:xfrm>
          <a:off x="2267744" y="843558"/>
          <a:ext cx="6192688" cy="3909028"/>
        </p:xfrm>
        <a:graphic>
          <a:graphicData uri="http://schemas.openxmlformats.org/drawingml/2006/table">
            <a:tbl>
              <a:tblPr firstRow="1" bandRow="1"/>
              <a:tblGrid>
                <a:gridCol w="5169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3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Получили юридическую помощь в рамках Дней правовой помощи населению, с участием Уполномоченного по правам человека в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Республике Татарстан, общественных помощников в муниципальных образованиях Республики Татарстан </a:t>
                      </a:r>
                      <a:r>
                        <a:rPr lang="ru-RU" sz="1200" b="0" i="1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7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3 000 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Повысили уровень правовых знаний в 24 Школах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правовых знаний  в муниципальных образованиях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Республики Татарстан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464 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Прошли обучение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в  45  университетах третьего возраста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в муниципальных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образованиях Республики Татарстан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(октябрь 2018- май 2019г.)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3E8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kumimoji="0" lang="en-US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8 258 </a:t>
                      </a: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Включение граждан старшего поколения в информационное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общество: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kumimoji="0" lang="ru-RU" sz="1100" b="1" kern="1200" dirty="0" smtClean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  <a:p>
                      <a:pPr marL="355600" indent="-173038" algn="l" defTabSz="914400" rtl="0" eaLnBrk="1" latinLnBrk="0" hangingPunct="1">
                        <a:lnSpc>
                          <a:spcPct val="90000"/>
                        </a:lnSpc>
                        <a:buFont typeface="Wingdings" pitchFamily="2" charset="2"/>
                        <a:buChar char="q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прошли обучение компьютерной грамотности,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цифровым технологиям (октябрь 2018 - май 2019г.)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3 477 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354013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прошли обучение компьютерной грамотности в 35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муниципальных образованиях Республики Татарстан (октябрь -  декабрь 2019г.)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06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125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188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25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5313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2376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199439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6501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1 045 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55600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участники 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VIII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республиканского конкурса «Компьютер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Land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: Третий возраст» чел. 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705 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54013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открытие Школ здорового долголетия  для граждан старшего поколения в 10 муниципальных образования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Республики Татарстан                                                                                          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933 чел. 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3230" y="4736230"/>
            <a:ext cx="556571" cy="307775"/>
          </a:xfr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5" y="123479"/>
            <a:ext cx="7488832" cy="587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400" b="1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Основные показатели деятельности татарстанского регионального отделения Союза пенсионеров России в </a:t>
            </a:r>
            <a:r>
              <a:rPr lang="ru-RU" sz="1400" b="1" dirty="0" smtClean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2019 году</a:t>
            </a:r>
            <a:endParaRPr lang="ru-RU" sz="1400" b="1" dirty="0">
              <a:solidFill>
                <a:prstClr val="white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58656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5" y="148818"/>
            <a:ext cx="653682" cy="55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3" name="Рисунок 12" descr="C:\Users\1213\AppData\Local\Temp\notesE1EF34\~888946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2022"/>
          <a:stretch/>
        </p:blipFill>
        <p:spPr bwMode="auto">
          <a:xfrm>
            <a:off x="74445" y="3246825"/>
            <a:ext cx="2070316" cy="114501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/>
          <a:stretch/>
        </p:blipFill>
        <p:spPr bwMode="auto">
          <a:xfrm>
            <a:off x="74445" y="771550"/>
            <a:ext cx="2081547" cy="131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013NizamutdinovaEM\Desktop\ФОТО_Мишина Л.Н\Спорт\Занятия УТВ\WhatsApp Image 2019-10-24 at 10.29.10-  на слайд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6" r="2613"/>
          <a:stretch/>
        </p:blipFill>
        <p:spPr bwMode="auto">
          <a:xfrm>
            <a:off x="74445" y="2121700"/>
            <a:ext cx="20703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26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714566"/>
              </p:ext>
            </p:extLst>
          </p:nvPr>
        </p:nvGraphicFramePr>
        <p:xfrm>
          <a:off x="2267744" y="808486"/>
          <a:ext cx="6309701" cy="3953398"/>
        </p:xfrm>
        <a:graphic>
          <a:graphicData uri="http://schemas.openxmlformats.org/drawingml/2006/table">
            <a:tbl>
              <a:tblPr firstRow="1" bandRow="1"/>
              <a:tblGrid>
                <a:gridCol w="5169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0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2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+mn-cs"/>
                        </a:rPr>
                        <a:t>Развитие  физической культуры и спорта: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kern="1200" dirty="0" smtClean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</a:tr>
              <a:tr h="324243">
                <a:tc>
                  <a:txBody>
                    <a:bodyPr/>
                    <a:lstStyle/>
                    <a:p>
                      <a:pPr marL="355600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проведение  </a:t>
                      </a: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IX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республиканского темпо турнира по шахматам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и шашкам среди  пенсионеров «Третий  возраст»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1 752 чел.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55600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IX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республиканской Спартакиады пенсионеров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«Третий возраст» посвященный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74-й годовщине Победы в Великой Отечественной войне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4 476 чел. 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55600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проведение  открытого  городского  фестиваля скандинавской ходьбы  среди старшего поколения в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г.Набережные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Челны                                                                              </a:t>
                      </a:r>
                      <a:endParaRPr lang="ru-RU" sz="11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500 </a:t>
                      </a: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55600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проведение  </a:t>
                      </a: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III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республиканских соревнований  по плаванию среди пенсионеров  Республики Татарстан «Третий возраст»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1196 чел. 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32680">
                <a:tc>
                  <a:txBody>
                    <a:bodyPr/>
                    <a:lstStyle/>
                    <a:p>
                      <a:pPr marL="355600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участие во Всероссийской акции «10 000 шагов к жизни»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3000 чел.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84632">
                <a:tc>
                  <a:txBody>
                    <a:bodyPr/>
                    <a:lstStyle/>
                    <a:p>
                      <a:pPr marL="355600" marR="0" indent="-173038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участие во Всероссийских  и республиканских акциях «Лыжня России», «Кросс наций», «Лыжня Татарстана» и «Кросс Татарстана»,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«День физкультурника», спартакиадах и фестивалях 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муниципальных образованиях Республики Татарстан                                        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6 243 чел.                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58258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Развитие  культурно-досуговых программ: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marL="355600" indent="-174625">
                        <a:buFont typeface="Wingdings" pitchFamily="2" charset="2"/>
                        <a:buChar char="q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проведено 130 культурно-познавательных экскурсий по историческим объектам  Республики Татарстан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2 900 чел.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355600" marR="0" indent="-174625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работают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195  клубов по интересам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3 649 чел. 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355600" marR="0" indent="-174625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прошли обучение по  культурно-просветительским программам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E0D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1 248 чел. 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white"/>
                </a:solidFill>
              </a:rPr>
              <a:t>ИТОГИ </a:t>
            </a:r>
            <a:r>
              <a:rPr lang="ru-RU" sz="1600" b="1" dirty="0" smtClean="0">
                <a:solidFill>
                  <a:prstClr val="white"/>
                </a:solidFill>
              </a:rPr>
              <a:t>2019 г.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3230" y="4736230"/>
            <a:ext cx="556571" cy="307775"/>
          </a:xfr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8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58656"/>
            <a:ext cx="740916" cy="5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5" y="123479"/>
            <a:ext cx="7488832" cy="587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400" b="1" dirty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Основные показатели деятельности татарстанского регионального отделения Союза пенсионеров России в </a:t>
            </a:r>
            <a:r>
              <a:rPr lang="ru-RU" sz="1400" b="1" dirty="0" smtClean="0">
                <a:solidFill>
                  <a:prstClr val="white"/>
                </a:solidFill>
                <a:latin typeface="Myriad Pro" pitchFamily="34" charset="0"/>
                <a:ea typeface="Times New Roman"/>
                <a:cs typeface="Times New Roman"/>
              </a:rPr>
              <a:t>2019 году</a:t>
            </a:r>
            <a:endParaRPr lang="ru-RU" sz="1400" b="1" dirty="0">
              <a:solidFill>
                <a:prstClr val="white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pic>
        <p:nvPicPr>
          <p:cNvPr id="13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5" y="148818"/>
            <a:ext cx="653682" cy="55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/>
          <a:stretch/>
        </p:blipFill>
        <p:spPr bwMode="auto">
          <a:xfrm>
            <a:off x="155979" y="1896675"/>
            <a:ext cx="2006237" cy="116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/>
          <a:stretch/>
        </p:blipFill>
        <p:spPr bwMode="auto">
          <a:xfrm>
            <a:off x="150449" y="3156815"/>
            <a:ext cx="2017298" cy="123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1"/>
          <a:stretch/>
        </p:blipFill>
        <p:spPr bwMode="auto">
          <a:xfrm>
            <a:off x="161510" y="808486"/>
            <a:ext cx="2006237" cy="10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005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ИТОГИ </a:t>
            </a:r>
            <a:r>
              <a:rPr lang="ru-RU" sz="1600" b="1" dirty="0" smtClean="0">
                <a:solidFill>
                  <a:schemeClr val="bg1"/>
                </a:solidFill>
              </a:rPr>
              <a:t>2019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110" y="4784260"/>
            <a:ext cx="561975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Arial" charset="0"/>
              </a:rPr>
              <a:t>9</a:t>
            </a:r>
            <a:endParaRPr lang="ru-RU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23478"/>
            <a:ext cx="8928994" cy="3693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marL="898525" defTabSz="914125" fontAlgn="base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</a:rPr>
              <a:t>Посещение гериатрических кабинетов 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58" y="38980"/>
            <a:ext cx="696592" cy="53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95937" y="75266"/>
            <a:ext cx="648073" cy="557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9" y="699545"/>
            <a:ext cx="3032308" cy="227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7" y="699545"/>
            <a:ext cx="2883438" cy="19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48" y="2715771"/>
            <a:ext cx="3276652" cy="218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4" y="699545"/>
            <a:ext cx="2564308" cy="19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6" y="2719184"/>
            <a:ext cx="1657751" cy="221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 bwMode="auto">
          <a:xfrm>
            <a:off x="2133226" y="2882703"/>
            <a:ext cx="1581913" cy="18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2"/>
          <a:stretch/>
        </p:blipFill>
        <p:spPr bwMode="auto">
          <a:xfrm>
            <a:off x="243548" y="3076068"/>
            <a:ext cx="1736164" cy="15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8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93" y="123478"/>
            <a:ext cx="8934603" cy="861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marL="808038" defTabSz="914125" fontAlgn="base"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</a:rPr>
              <a:t>Динамика численности членов Союза пенсионеров России </a:t>
            </a:r>
            <a:endParaRPr lang="en-US" b="1" dirty="0">
              <a:solidFill>
                <a:prstClr val="white"/>
              </a:solidFill>
            </a:endParaRPr>
          </a:p>
          <a:p>
            <a:pPr marL="808038" defTabSz="914125" fontAlgn="base"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</a:rPr>
              <a:t>в Республике </a:t>
            </a:r>
            <a:r>
              <a:rPr lang="ru-RU" b="1" dirty="0" smtClean="0">
                <a:solidFill>
                  <a:prstClr val="white"/>
                </a:solidFill>
              </a:rPr>
              <a:t>Татарстан</a:t>
            </a:r>
          </a:p>
          <a:p>
            <a:pPr marL="4397375" defTabSz="914125" fontAlgn="base">
              <a:spcBef>
                <a:spcPct val="0"/>
              </a:spcBef>
            </a:pPr>
            <a:r>
              <a:rPr lang="ru-RU" sz="1400" b="1" dirty="0" smtClean="0">
                <a:solidFill>
                  <a:prstClr val="white"/>
                </a:solidFill>
              </a:rPr>
              <a:t>(по </a:t>
            </a:r>
            <a:r>
              <a:rPr lang="ru-RU" sz="1400" b="1" dirty="0">
                <a:solidFill>
                  <a:prstClr val="white"/>
                </a:solidFill>
              </a:rPr>
              <a:t>состоянию на </a:t>
            </a:r>
            <a:r>
              <a:rPr lang="en-US" sz="1400" b="1" dirty="0">
                <a:solidFill>
                  <a:prstClr val="white"/>
                </a:solidFill>
              </a:rPr>
              <a:t>1</a:t>
            </a: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декабря </a:t>
            </a:r>
            <a:r>
              <a:rPr lang="ru-RU" sz="1400" b="1" dirty="0" smtClean="0">
                <a:solidFill>
                  <a:prstClr val="white"/>
                </a:solidFill>
              </a:rPr>
              <a:t>201</a:t>
            </a:r>
            <a:r>
              <a:rPr lang="en-US" sz="1400" b="1" dirty="0" smtClean="0">
                <a:solidFill>
                  <a:prstClr val="white"/>
                </a:solidFill>
              </a:rPr>
              <a:t>9</a:t>
            </a: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г.)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4731990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125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white"/>
                </a:solidFill>
              </a:rPr>
              <a:t>ИТОГИ </a:t>
            </a:r>
            <a:r>
              <a:rPr lang="ru-RU" sz="1600" b="1" dirty="0" smtClean="0">
                <a:solidFill>
                  <a:prstClr val="white"/>
                </a:solidFill>
              </a:rPr>
              <a:t>2019 </a:t>
            </a:r>
            <a:r>
              <a:rPr lang="ru-RU" sz="1600" b="1" dirty="0">
                <a:solidFill>
                  <a:prstClr val="white"/>
                </a:solidFill>
              </a:rPr>
              <a:t>г.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110" y="4784260"/>
            <a:ext cx="561975" cy="307775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charset="0"/>
              </a:rPr>
              <a:t>10</a:t>
            </a:r>
            <a:endParaRPr lang="ru-RU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" name="Picture 2" descr="C:\Users\User\Desktop\Отчет ПФР 2018\Эмблема СП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101893" y="209376"/>
            <a:ext cx="734692" cy="706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11" y="209375"/>
            <a:ext cx="921977" cy="70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1955845"/>
              </p:ext>
            </p:extLst>
          </p:nvPr>
        </p:nvGraphicFramePr>
        <p:xfrm>
          <a:off x="1151621" y="1149593"/>
          <a:ext cx="6840761" cy="333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3480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solidFill>
          <a:schemeClr val="accent1">
            <a:lumMod val="75000"/>
          </a:schemeClr>
        </a:solidFill>
      </a:spPr>
      <a:bodyPr wrap="square" lIns="91412" tIns="45706" rIns="91412" bIns="45706" rtlCol="0">
        <a:spAutoFit/>
      </a:bodyPr>
      <a:lstStyle>
        <a:defPPr algn="ctr" defTabSz="914125" fontAlgn="base">
          <a:spcBef>
            <a:spcPct val="0"/>
          </a:spcBef>
          <a:defRPr sz="1400" dirty="0">
            <a:solidFill>
              <a:prstClr val="white"/>
            </a:solidFill>
            <a:ea typeface="Calibri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643</TotalTime>
  <Words>1078</Words>
  <Application>Microsoft Office PowerPoint</Application>
  <PresentationFormat>Экран (16:9)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Открытая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Низамутдинова Эльвира Маратовна</dc:creator>
  <cp:lastModifiedBy>Низамутдинова Эльвира Маратовна</cp:lastModifiedBy>
  <cp:revision>52</cp:revision>
  <cp:lastPrinted>2019-12-25T10:46:39Z</cp:lastPrinted>
  <dcterms:created xsi:type="dcterms:W3CDTF">2019-12-23T10:45:10Z</dcterms:created>
  <dcterms:modified xsi:type="dcterms:W3CDTF">2019-12-25T11:06:05Z</dcterms:modified>
</cp:coreProperties>
</file>